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2" r:id="rId5"/>
    <p:sldId id="259" r:id="rId6"/>
    <p:sldId id="264" r:id="rId7"/>
    <p:sldId id="265" r:id="rId8"/>
    <p:sldId id="266" r:id="rId9"/>
    <p:sldId id="260" r:id="rId10"/>
    <p:sldId id="261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E0AA25-D6AA-41D3-BEBD-DFF2AD549B47}" type="doc">
      <dgm:prSet loTypeId="urn:microsoft.com/office/officeart/2005/8/layout/chevron1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EA59FFF-C671-457F-8149-29D030F3011D}">
      <dgm:prSet/>
      <dgm:spPr/>
      <dgm:t>
        <a:bodyPr/>
        <a:lstStyle/>
        <a:p>
          <a:r>
            <a:rPr lang="en-US"/>
            <a:t>Python3</a:t>
          </a:r>
        </a:p>
      </dgm:t>
    </dgm:pt>
    <dgm:pt modelId="{D0F6EE1B-100C-4F91-BA8A-C5F1650056FF}" type="parTrans" cxnId="{36C5B577-7326-4F47-9260-AA3946109CAD}">
      <dgm:prSet/>
      <dgm:spPr/>
      <dgm:t>
        <a:bodyPr/>
        <a:lstStyle/>
        <a:p>
          <a:endParaRPr lang="en-US"/>
        </a:p>
      </dgm:t>
    </dgm:pt>
    <dgm:pt modelId="{D837A5E2-F98D-4471-9835-625DBF82554E}" type="sibTrans" cxnId="{36C5B577-7326-4F47-9260-AA3946109CAD}">
      <dgm:prSet/>
      <dgm:spPr/>
      <dgm:t>
        <a:bodyPr/>
        <a:lstStyle/>
        <a:p>
          <a:endParaRPr lang="en-US"/>
        </a:p>
      </dgm:t>
    </dgm:pt>
    <dgm:pt modelId="{07202810-276D-4E71-9770-897A8BE8EA08}">
      <dgm:prSet/>
      <dgm:spPr/>
      <dgm:t>
        <a:bodyPr/>
        <a:lstStyle/>
        <a:p>
          <a:r>
            <a:rPr lang="en-US"/>
            <a:t>ArcGIS Pro 2.8</a:t>
          </a:r>
        </a:p>
      </dgm:t>
    </dgm:pt>
    <dgm:pt modelId="{83C6DF54-C736-488B-AFF4-208E655E5074}" type="parTrans" cxnId="{3F3C2281-F628-479A-963D-BBB1D856915C}">
      <dgm:prSet/>
      <dgm:spPr/>
      <dgm:t>
        <a:bodyPr/>
        <a:lstStyle/>
        <a:p>
          <a:endParaRPr lang="en-US"/>
        </a:p>
      </dgm:t>
    </dgm:pt>
    <dgm:pt modelId="{55078A82-AA99-4B72-A342-83C49A20BB98}" type="sibTrans" cxnId="{3F3C2281-F628-479A-963D-BBB1D856915C}">
      <dgm:prSet/>
      <dgm:spPr/>
      <dgm:t>
        <a:bodyPr/>
        <a:lstStyle/>
        <a:p>
          <a:endParaRPr lang="en-US"/>
        </a:p>
      </dgm:t>
    </dgm:pt>
    <dgm:pt modelId="{0E760254-067D-4CF5-A5B0-0F4F4C86F1AF}">
      <dgm:prSet/>
      <dgm:spPr/>
      <dgm:t>
        <a:bodyPr/>
        <a:lstStyle/>
        <a:p>
          <a:r>
            <a:rPr lang="en-US"/>
            <a:t>Excel</a:t>
          </a:r>
        </a:p>
      </dgm:t>
    </dgm:pt>
    <dgm:pt modelId="{6859DF4A-5D8D-4451-8375-43ED702D86FB}" type="parTrans" cxnId="{DA28BDC6-C7FE-4B68-A1BF-63B353A2D68D}">
      <dgm:prSet/>
      <dgm:spPr/>
      <dgm:t>
        <a:bodyPr/>
        <a:lstStyle/>
        <a:p>
          <a:endParaRPr lang="en-US"/>
        </a:p>
      </dgm:t>
    </dgm:pt>
    <dgm:pt modelId="{1A2AC80A-44D2-4079-8A57-E4DBF456847A}" type="sibTrans" cxnId="{DA28BDC6-C7FE-4B68-A1BF-63B353A2D68D}">
      <dgm:prSet/>
      <dgm:spPr/>
      <dgm:t>
        <a:bodyPr/>
        <a:lstStyle/>
        <a:p>
          <a:endParaRPr lang="en-US"/>
        </a:p>
      </dgm:t>
    </dgm:pt>
    <dgm:pt modelId="{7431F443-5B98-464A-8EF8-BDCA0BAF59C2}" type="pres">
      <dgm:prSet presAssocID="{0EE0AA25-D6AA-41D3-BEBD-DFF2AD549B47}" presName="Name0" presStyleCnt="0">
        <dgm:presLayoutVars>
          <dgm:dir/>
          <dgm:animLvl val="lvl"/>
          <dgm:resizeHandles val="exact"/>
        </dgm:presLayoutVars>
      </dgm:prSet>
      <dgm:spPr/>
    </dgm:pt>
    <dgm:pt modelId="{A6CA950A-C53F-41AD-9069-0734AB28A85F}" type="pres">
      <dgm:prSet presAssocID="{1EA59FFF-C671-457F-8149-29D030F3011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E7086E2-20E5-414B-9222-63FE76BDB075}" type="pres">
      <dgm:prSet presAssocID="{D837A5E2-F98D-4471-9835-625DBF82554E}" presName="parTxOnlySpace" presStyleCnt="0"/>
      <dgm:spPr/>
    </dgm:pt>
    <dgm:pt modelId="{F1FECBD3-CE7D-44D3-938D-857EAD8666EA}" type="pres">
      <dgm:prSet presAssocID="{07202810-276D-4E71-9770-897A8BE8EA08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C2E5C75-2C4D-42D8-BAAA-92852F4EACC1}" type="pres">
      <dgm:prSet presAssocID="{55078A82-AA99-4B72-A342-83C49A20BB98}" presName="parTxOnlySpace" presStyleCnt="0"/>
      <dgm:spPr/>
    </dgm:pt>
    <dgm:pt modelId="{F5C8EAE8-D637-40D1-B761-62E48C726039}" type="pres">
      <dgm:prSet presAssocID="{0E760254-067D-4CF5-A5B0-0F4F4C86F1A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5CF5361-BCE9-48E1-A397-DE124A6AB3A7}" type="presOf" srcId="{0E760254-067D-4CF5-A5B0-0F4F4C86F1AF}" destId="{F5C8EAE8-D637-40D1-B761-62E48C726039}" srcOrd="0" destOrd="0" presId="urn:microsoft.com/office/officeart/2005/8/layout/chevron1"/>
    <dgm:cxn modelId="{36C5B577-7326-4F47-9260-AA3946109CAD}" srcId="{0EE0AA25-D6AA-41D3-BEBD-DFF2AD549B47}" destId="{1EA59FFF-C671-457F-8149-29D030F3011D}" srcOrd="0" destOrd="0" parTransId="{D0F6EE1B-100C-4F91-BA8A-C5F1650056FF}" sibTransId="{D837A5E2-F98D-4471-9835-625DBF82554E}"/>
    <dgm:cxn modelId="{3F3C2281-F628-479A-963D-BBB1D856915C}" srcId="{0EE0AA25-D6AA-41D3-BEBD-DFF2AD549B47}" destId="{07202810-276D-4E71-9770-897A8BE8EA08}" srcOrd="1" destOrd="0" parTransId="{83C6DF54-C736-488B-AFF4-208E655E5074}" sibTransId="{55078A82-AA99-4B72-A342-83C49A20BB98}"/>
    <dgm:cxn modelId="{6630C29D-2E30-459B-808C-AAFC0BF7570B}" type="presOf" srcId="{0EE0AA25-D6AA-41D3-BEBD-DFF2AD549B47}" destId="{7431F443-5B98-464A-8EF8-BDCA0BAF59C2}" srcOrd="0" destOrd="0" presId="urn:microsoft.com/office/officeart/2005/8/layout/chevron1"/>
    <dgm:cxn modelId="{173ACEAA-7A3A-405C-A979-B918ED37B066}" type="presOf" srcId="{07202810-276D-4E71-9770-897A8BE8EA08}" destId="{F1FECBD3-CE7D-44D3-938D-857EAD8666EA}" srcOrd="0" destOrd="0" presId="urn:microsoft.com/office/officeart/2005/8/layout/chevron1"/>
    <dgm:cxn modelId="{A2E13EB8-A50F-4D0F-B105-0C209CE629E3}" type="presOf" srcId="{1EA59FFF-C671-457F-8149-29D030F3011D}" destId="{A6CA950A-C53F-41AD-9069-0734AB28A85F}" srcOrd="0" destOrd="0" presId="urn:microsoft.com/office/officeart/2005/8/layout/chevron1"/>
    <dgm:cxn modelId="{DA28BDC6-C7FE-4B68-A1BF-63B353A2D68D}" srcId="{0EE0AA25-D6AA-41D3-BEBD-DFF2AD549B47}" destId="{0E760254-067D-4CF5-A5B0-0F4F4C86F1AF}" srcOrd="2" destOrd="0" parTransId="{6859DF4A-5D8D-4451-8375-43ED702D86FB}" sibTransId="{1A2AC80A-44D2-4079-8A57-E4DBF456847A}"/>
    <dgm:cxn modelId="{4EDD55F7-2414-43CC-A41C-9B78FD4ABFC8}" type="presParOf" srcId="{7431F443-5B98-464A-8EF8-BDCA0BAF59C2}" destId="{A6CA950A-C53F-41AD-9069-0734AB28A85F}" srcOrd="0" destOrd="0" presId="urn:microsoft.com/office/officeart/2005/8/layout/chevron1"/>
    <dgm:cxn modelId="{58961813-AFB9-43E5-8C98-7C09EC85DE68}" type="presParOf" srcId="{7431F443-5B98-464A-8EF8-BDCA0BAF59C2}" destId="{FE7086E2-20E5-414B-9222-63FE76BDB075}" srcOrd="1" destOrd="0" presId="urn:microsoft.com/office/officeart/2005/8/layout/chevron1"/>
    <dgm:cxn modelId="{61E82E4A-BC44-4E82-A117-F6001AC7B0A2}" type="presParOf" srcId="{7431F443-5B98-464A-8EF8-BDCA0BAF59C2}" destId="{F1FECBD3-CE7D-44D3-938D-857EAD8666EA}" srcOrd="2" destOrd="0" presId="urn:microsoft.com/office/officeart/2005/8/layout/chevron1"/>
    <dgm:cxn modelId="{D51455D1-1636-4354-8BD4-3CB801F3235D}" type="presParOf" srcId="{7431F443-5B98-464A-8EF8-BDCA0BAF59C2}" destId="{7C2E5C75-2C4D-42D8-BAAA-92852F4EACC1}" srcOrd="3" destOrd="0" presId="urn:microsoft.com/office/officeart/2005/8/layout/chevron1"/>
    <dgm:cxn modelId="{959B7979-C2A8-47C0-93EF-19427B0E3C3E}" type="presParOf" srcId="{7431F443-5B98-464A-8EF8-BDCA0BAF59C2}" destId="{F5C8EAE8-D637-40D1-B761-62E48C726039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D07D7A-1E15-4CD2-BAD8-B93C78757CB2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F429183-D9E3-4033-A203-2CD25625B32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 survey of the reason of closure and the exact date of closure</a:t>
          </a:r>
        </a:p>
      </dgm:t>
    </dgm:pt>
    <dgm:pt modelId="{36D23F56-D952-4984-A51C-F8FAE98FD620}" type="parTrans" cxnId="{E37891B5-814A-4438-BCC9-74422A786393}">
      <dgm:prSet/>
      <dgm:spPr/>
      <dgm:t>
        <a:bodyPr/>
        <a:lstStyle/>
        <a:p>
          <a:endParaRPr lang="en-US"/>
        </a:p>
      </dgm:t>
    </dgm:pt>
    <dgm:pt modelId="{4CCC7EF4-7E7A-4B7B-A396-FEC933778E88}" type="sibTrans" cxnId="{E37891B5-814A-4438-BCC9-74422A786393}">
      <dgm:prSet/>
      <dgm:spPr/>
      <dgm:t>
        <a:bodyPr/>
        <a:lstStyle/>
        <a:p>
          <a:endParaRPr lang="en-US"/>
        </a:p>
      </dgm:t>
    </dgm:pt>
    <dgm:pt modelId="{8975F47A-6457-49A9-B663-7584F03C835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Collection of how the restaurants is serving food such as dining-in, take home, or delivery via food applications (Uber Eat, Door dash, Grub Hub, in-house delivery) </a:t>
          </a:r>
        </a:p>
      </dgm:t>
    </dgm:pt>
    <dgm:pt modelId="{3863C9D0-BE44-4879-8A2A-EC3316F6BE96}" type="parTrans" cxnId="{2E8C6278-E205-4918-A4FB-C71B5D12C1E4}">
      <dgm:prSet/>
      <dgm:spPr/>
      <dgm:t>
        <a:bodyPr/>
        <a:lstStyle/>
        <a:p>
          <a:endParaRPr lang="en-US"/>
        </a:p>
      </dgm:t>
    </dgm:pt>
    <dgm:pt modelId="{B366A417-6169-4437-8984-F12B85D58E2A}" type="sibTrans" cxnId="{2E8C6278-E205-4918-A4FB-C71B5D12C1E4}">
      <dgm:prSet/>
      <dgm:spPr/>
      <dgm:t>
        <a:bodyPr/>
        <a:lstStyle/>
        <a:p>
          <a:endParaRPr lang="en-US"/>
        </a:p>
      </dgm:t>
    </dgm:pt>
    <dgm:pt modelId="{9F67F8AC-7A19-46FC-A9C2-C5ABCC7171A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Data from Google Map, TripAdvisor, Yelp, etc. can also filter out some places that may have other problems and not just COVID.</a:t>
          </a:r>
        </a:p>
      </dgm:t>
    </dgm:pt>
    <dgm:pt modelId="{E49143FE-A409-48D3-9277-229A949238DC}" type="parTrans" cxnId="{EF768553-DDA8-4476-8F3E-D1E5B8B69967}">
      <dgm:prSet/>
      <dgm:spPr/>
      <dgm:t>
        <a:bodyPr/>
        <a:lstStyle/>
        <a:p>
          <a:endParaRPr lang="en-US"/>
        </a:p>
      </dgm:t>
    </dgm:pt>
    <dgm:pt modelId="{819E108E-0E9D-4FDC-B83E-9D70E0FBC4AF}" type="sibTrans" cxnId="{EF768553-DDA8-4476-8F3E-D1E5B8B69967}">
      <dgm:prSet/>
      <dgm:spPr/>
      <dgm:t>
        <a:bodyPr/>
        <a:lstStyle/>
        <a:p>
          <a:endParaRPr lang="en-US"/>
        </a:p>
      </dgm:t>
    </dgm:pt>
    <dgm:pt modelId="{5762E15E-D137-47E1-BFCF-369CEEB1CDB3}" type="pres">
      <dgm:prSet presAssocID="{5AD07D7A-1E15-4CD2-BAD8-B93C78757CB2}" presName="root" presStyleCnt="0">
        <dgm:presLayoutVars>
          <dgm:dir/>
          <dgm:resizeHandles val="exact"/>
        </dgm:presLayoutVars>
      </dgm:prSet>
      <dgm:spPr/>
    </dgm:pt>
    <dgm:pt modelId="{AD6A1A46-B76A-43FC-A373-2BE90D16C5B6}" type="pres">
      <dgm:prSet presAssocID="{6F429183-D9E3-4033-A203-2CD25625B329}" presName="compNode" presStyleCnt="0"/>
      <dgm:spPr/>
    </dgm:pt>
    <dgm:pt modelId="{FD94E3D5-0891-4B75-8CD2-C8FAC03BCDF6}" type="pres">
      <dgm:prSet presAssocID="{6F429183-D9E3-4033-A203-2CD25625B329}" presName="bgRect" presStyleLbl="bgShp" presStyleIdx="0" presStyleCnt="3"/>
      <dgm:spPr/>
    </dgm:pt>
    <dgm:pt modelId="{3D679916-4EA9-4EBE-8FC7-D2B35460DE48}" type="pres">
      <dgm:prSet presAssocID="{6F429183-D9E3-4033-A203-2CD25625B32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63A4F821-2668-47FA-B593-2D54AAE6FCE1}" type="pres">
      <dgm:prSet presAssocID="{6F429183-D9E3-4033-A203-2CD25625B329}" presName="spaceRect" presStyleCnt="0"/>
      <dgm:spPr/>
    </dgm:pt>
    <dgm:pt modelId="{09A768F4-1EE4-4154-BF5E-34C2E012E509}" type="pres">
      <dgm:prSet presAssocID="{6F429183-D9E3-4033-A203-2CD25625B329}" presName="parTx" presStyleLbl="revTx" presStyleIdx="0" presStyleCnt="3">
        <dgm:presLayoutVars>
          <dgm:chMax val="0"/>
          <dgm:chPref val="0"/>
        </dgm:presLayoutVars>
      </dgm:prSet>
      <dgm:spPr/>
    </dgm:pt>
    <dgm:pt modelId="{69F4E2C3-8544-459F-8267-307BB096BEB0}" type="pres">
      <dgm:prSet presAssocID="{4CCC7EF4-7E7A-4B7B-A396-FEC933778E88}" presName="sibTrans" presStyleCnt="0"/>
      <dgm:spPr/>
    </dgm:pt>
    <dgm:pt modelId="{D355C943-27C2-4193-9B56-76FD258D5139}" type="pres">
      <dgm:prSet presAssocID="{8975F47A-6457-49A9-B663-7584F03C8359}" presName="compNode" presStyleCnt="0"/>
      <dgm:spPr/>
    </dgm:pt>
    <dgm:pt modelId="{C13EEF7C-D662-46BC-88AE-94E057D0B477}" type="pres">
      <dgm:prSet presAssocID="{8975F47A-6457-49A9-B663-7584F03C8359}" presName="bgRect" presStyleLbl="bgShp" presStyleIdx="1" presStyleCnt="3"/>
      <dgm:spPr/>
    </dgm:pt>
    <dgm:pt modelId="{E02B5380-FECD-4DE6-B405-C0407576B53A}" type="pres">
      <dgm:prSet presAssocID="{8975F47A-6457-49A9-B663-7584F03C835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ork"/>
        </a:ext>
      </dgm:extLst>
    </dgm:pt>
    <dgm:pt modelId="{4B9831E6-C1E0-404E-96D9-FC58D0AD9411}" type="pres">
      <dgm:prSet presAssocID="{8975F47A-6457-49A9-B663-7584F03C8359}" presName="spaceRect" presStyleCnt="0"/>
      <dgm:spPr/>
    </dgm:pt>
    <dgm:pt modelId="{26BCC75E-4613-4BBF-AA64-5B8D9799D36C}" type="pres">
      <dgm:prSet presAssocID="{8975F47A-6457-49A9-B663-7584F03C8359}" presName="parTx" presStyleLbl="revTx" presStyleIdx="1" presStyleCnt="3">
        <dgm:presLayoutVars>
          <dgm:chMax val="0"/>
          <dgm:chPref val="0"/>
        </dgm:presLayoutVars>
      </dgm:prSet>
      <dgm:spPr/>
    </dgm:pt>
    <dgm:pt modelId="{0514E36A-61C3-4A03-B348-6B62CE3E8C49}" type="pres">
      <dgm:prSet presAssocID="{B366A417-6169-4437-8984-F12B85D58E2A}" presName="sibTrans" presStyleCnt="0"/>
      <dgm:spPr/>
    </dgm:pt>
    <dgm:pt modelId="{64A80244-3770-4BF7-A5D9-CE3CB347A0A9}" type="pres">
      <dgm:prSet presAssocID="{9F67F8AC-7A19-46FC-A9C2-C5ABCC7171A4}" presName="compNode" presStyleCnt="0"/>
      <dgm:spPr/>
    </dgm:pt>
    <dgm:pt modelId="{DF651AEF-3510-413E-94A1-4D9FBB5AA2C9}" type="pres">
      <dgm:prSet presAssocID="{9F67F8AC-7A19-46FC-A9C2-C5ABCC7171A4}" presName="bgRect" presStyleLbl="bgShp" presStyleIdx="2" presStyleCnt="3"/>
      <dgm:spPr/>
    </dgm:pt>
    <dgm:pt modelId="{A4741C82-9436-446D-9D7F-F161BC82520A}" type="pres">
      <dgm:prSet presAssocID="{9F67F8AC-7A19-46FC-A9C2-C5ABCC7171A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1E34BF96-185E-4938-854C-A067712F2561}" type="pres">
      <dgm:prSet presAssocID="{9F67F8AC-7A19-46FC-A9C2-C5ABCC7171A4}" presName="spaceRect" presStyleCnt="0"/>
      <dgm:spPr/>
    </dgm:pt>
    <dgm:pt modelId="{DBFA3157-59CC-40A1-81BE-0C1664440048}" type="pres">
      <dgm:prSet presAssocID="{9F67F8AC-7A19-46FC-A9C2-C5ABCC7171A4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BEB8068-16F5-449D-A524-45E6441524C6}" type="presOf" srcId="{6F429183-D9E3-4033-A203-2CD25625B329}" destId="{09A768F4-1EE4-4154-BF5E-34C2E012E509}" srcOrd="0" destOrd="0" presId="urn:microsoft.com/office/officeart/2018/2/layout/IconVerticalSolidList"/>
    <dgm:cxn modelId="{EF768553-DDA8-4476-8F3E-D1E5B8B69967}" srcId="{5AD07D7A-1E15-4CD2-BAD8-B93C78757CB2}" destId="{9F67F8AC-7A19-46FC-A9C2-C5ABCC7171A4}" srcOrd="2" destOrd="0" parTransId="{E49143FE-A409-48D3-9277-229A949238DC}" sibTransId="{819E108E-0E9D-4FDC-B83E-9D70E0FBC4AF}"/>
    <dgm:cxn modelId="{2E8C6278-E205-4918-A4FB-C71B5D12C1E4}" srcId="{5AD07D7A-1E15-4CD2-BAD8-B93C78757CB2}" destId="{8975F47A-6457-49A9-B663-7584F03C8359}" srcOrd="1" destOrd="0" parTransId="{3863C9D0-BE44-4879-8A2A-EC3316F6BE96}" sibTransId="{B366A417-6169-4437-8984-F12B85D58E2A}"/>
    <dgm:cxn modelId="{C30305A6-D61F-4D08-B7B4-9BCD58C8FABF}" type="presOf" srcId="{5AD07D7A-1E15-4CD2-BAD8-B93C78757CB2}" destId="{5762E15E-D137-47E1-BFCF-369CEEB1CDB3}" srcOrd="0" destOrd="0" presId="urn:microsoft.com/office/officeart/2018/2/layout/IconVerticalSolidList"/>
    <dgm:cxn modelId="{91809FB3-D871-4B53-82D9-62AE1C56BE38}" type="presOf" srcId="{9F67F8AC-7A19-46FC-A9C2-C5ABCC7171A4}" destId="{DBFA3157-59CC-40A1-81BE-0C1664440048}" srcOrd="0" destOrd="0" presId="urn:microsoft.com/office/officeart/2018/2/layout/IconVerticalSolidList"/>
    <dgm:cxn modelId="{E37891B5-814A-4438-BCC9-74422A786393}" srcId="{5AD07D7A-1E15-4CD2-BAD8-B93C78757CB2}" destId="{6F429183-D9E3-4033-A203-2CD25625B329}" srcOrd="0" destOrd="0" parTransId="{36D23F56-D952-4984-A51C-F8FAE98FD620}" sibTransId="{4CCC7EF4-7E7A-4B7B-A396-FEC933778E88}"/>
    <dgm:cxn modelId="{B5B437F8-21F8-4258-BA6D-4702064531E9}" type="presOf" srcId="{8975F47A-6457-49A9-B663-7584F03C8359}" destId="{26BCC75E-4613-4BBF-AA64-5B8D9799D36C}" srcOrd="0" destOrd="0" presId="urn:microsoft.com/office/officeart/2018/2/layout/IconVerticalSolidList"/>
    <dgm:cxn modelId="{6997B287-0150-48E7-8DE3-8259704A3D35}" type="presParOf" srcId="{5762E15E-D137-47E1-BFCF-369CEEB1CDB3}" destId="{AD6A1A46-B76A-43FC-A373-2BE90D16C5B6}" srcOrd="0" destOrd="0" presId="urn:microsoft.com/office/officeart/2018/2/layout/IconVerticalSolidList"/>
    <dgm:cxn modelId="{CF097EAF-381E-46B0-B42B-D45915180677}" type="presParOf" srcId="{AD6A1A46-B76A-43FC-A373-2BE90D16C5B6}" destId="{FD94E3D5-0891-4B75-8CD2-C8FAC03BCDF6}" srcOrd="0" destOrd="0" presId="urn:microsoft.com/office/officeart/2018/2/layout/IconVerticalSolidList"/>
    <dgm:cxn modelId="{1BA986F6-2DBE-4736-A06F-69DD270646F2}" type="presParOf" srcId="{AD6A1A46-B76A-43FC-A373-2BE90D16C5B6}" destId="{3D679916-4EA9-4EBE-8FC7-D2B35460DE48}" srcOrd="1" destOrd="0" presId="urn:microsoft.com/office/officeart/2018/2/layout/IconVerticalSolidList"/>
    <dgm:cxn modelId="{5B17D9B0-EE0E-412A-8DB5-4D14CFF19F0D}" type="presParOf" srcId="{AD6A1A46-B76A-43FC-A373-2BE90D16C5B6}" destId="{63A4F821-2668-47FA-B593-2D54AAE6FCE1}" srcOrd="2" destOrd="0" presId="urn:microsoft.com/office/officeart/2018/2/layout/IconVerticalSolidList"/>
    <dgm:cxn modelId="{18FAE66F-08EC-44CA-B8E2-D1630A241532}" type="presParOf" srcId="{AD6A1A46-B76A-43FC-A373-2BE90D16C5B6}" destId="{09A768F4-1EE4-4154-BF5E-34C2E012E509}" srcOrd="3" destOrd="0" presId="urn:microsoft.com/office/officeart/2018/2/layout/IconVerticalSolidList"/>
    <dgm:cxn modelId="{C5434344-2A58-47B4-AFF2-F8C5E0D536CA}" type="presParOf" srcId="{5762E15E-D137-47E1-BFCF-369CEEB1CDB3}" destId="{69F4E2C3-8544-459F-8267-307BB096BEB0}" srcOrd="1" destOrd="0" presId="urn:microsoft.com/office/officeart/2018/2/layout/IconVerticalSolidList"/>
    <dgm:cxn modelId="{835E0CC7-3F17-427D-9CCE-F3C4482358AC}" type="presParOf" srcId="{5762E15E-D137-47E1-BFCF-369CEEB1CDB3}" destId="{D355C943-27C2-4193-9B56-76FD258D5139}" srcOrd="2" destOrd="0" presId="urn:microsoft.com/office/officeart/2018/2/layout/IconVerticalSolidList"/>
    <dgm:cxn modelId="{0D94830F-AF6B-4BA3-B7CE-FBB7C82EE0F0}" type="presParOf" srcId="{D355C943-27C2-4193-9B56-76FD258D5139}" destId="{C13EEF7C-D662-46BC-88AE-94E057D0B477}" srcOrd="0" destOrd="0" presId="urn:microsoft.com/office/officeart/2018/2/layout/IconVerticalSolidList"/>
    <dgm:cxn modelId="{6ED704EE-FAD8-4DFB-B8E5-B3F7D60E205B}" type="presParOf" srcId="{D355C943-27C2-4193-9B56-76FD258D5139}" destId="{E02B5380-FECD-4DE6-B405-C0407576B53A}" srcOrd="1" destOrd="0" presId="urn:microsoft.com/office/officeart/2018/2/layout/IconVerticalSolidList"/>
    <dgm:cxn modelId="{73AF5DD5-DE42-4DA9-BCA2-7923F778C3C7}" type="presParOf" srcId="{D355C943-27C2-4193-9B56-76FD258D5139}" destId="{4B9831E6-C1E0-404E-96D9-FC58D0AD9411}" srcOrd="2" destOrd="0" presId="urn:microsoft.com/office/officeart/2018/2/layout/IconVerticalSolidList"/>
    <dgm:cxn modelId="{D43C32E9-A153-4948-9FD2-405CF7C4E6DF}" type="presParOf" srcId="{D355C943-27C2-4193-9B56-76FD258D5139}" destId="{26BCC75E-4613-4BBF-AA64-5B8D9799D36C}" srcOrd="3" destOrd="0" presId="urn:microsoft.com/office/officeart/2018/2/layout/IconVerticalSolidList"/>
    <dgm:cxn modelId="{E6F333D1-DA52-42C8-B160-A02952E9643C}" type="presParOf" srcId="{5762E15E-D137-47E1-BFCF-369CEEB1CDB3}" destId="{0514E36A-61C3-4A03-B348-6B62CE3E8C49}" srcOrd="3" destOrd="0" presId="urn:microsoft.com/office/officeart/2018/2/layout/IconVerticalSolidList"/>
    <dgm:cxn modelId="{40BDDBCF-92C6-4BA8-9E46-1CD784C2F7AD}" type="presParOf" srcId="{5762E15E-D137-47E1-BFCF-369CEEB1CDB3}" destId="{64A80244-3770-4BF7-A5D9-CE3CB347A0A9}" srcOrd="4" destOrd="0" presId="urn:microsoft.com/office/officeart/2018/2/layout/IconVerticalSolidList"/>
    <dgm:cxn modelId="{17F08D48-9781-4A92-AE7F-6F3B614A53A3}" type="presParOf" srcId="{64A80244-3770-4BF7-A5D9-CE3CB347A0A9}" destId="{DF651AEF-3510-413E-94A1-4D9FBB5AA2C9}" srcOrd="0" destOrd="0" presId="urn:microsoft.com/office/officeart/2018/2/layout/IconVerticalSolidList"/>
    <dgm:cxn modelId="{965623BB-E581-40F2-B547-77EE51F5317A}" type="presParOf" srcId="{64A80244-3770-4BF7-A5D9-CE3CB347A0A9}" destId="{A4741C82-9436-446D-9D7F-F161BC82520A}" srcOrd="1" destOrd="0" presId="urn:microsoft.com/office/officeart/2018/2/layout/IconVerticalSolidList"/>
    <dgm:cxn modelId="{6192ABC5-BF26-4DD1-B884-D45CA8DF1099}" type="presParOf" srcId="{64A80244-3770-4BF7-A5D9-CE3CB347A0A9}" destId="{1E34BF96-185E-4938-854C-A067712F2561}" srcOrd="2" destOrd="0" presId="urn:microsoft.com/office/officeart/2018/2/layout/IconVerticalSolidList"/>
    <dgm:cxn modelId="{6774D5BD-8DBB-4A23-A94F-F1F1202CADAC}" type="presParOf" srcId="{64A80244-3770-4BF7-A5D9-CE3CB347A0A9}" destId="{DBFA3157-59CC-40A1-81BE-0C166444004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CA950A-C53F-41AD-9069-0734AB28A85F}">
      <dsp:nvSpPr>
        <dsp:cNvPr id="0" name=""/>
        <dsp:cNvSpPr/>
      </dsp:nvSpPr>
      <dsp:spPr>
        <a:xfrm>
          <a:off x="3221" y="983565"/>
          <a:ext cx="3924669" cy="1569867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64008" rIns="64008" bIns="64008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Python3</a:t>
          </a:r>
        </a:p>
      </dsp:txBody>
      <dsp:txXfrm>
        <a:off x="788155" y="983565"/>
        <a:ext cx="2354802" cy="1569867"/>
      </dsp:txXfrm>
    </dsp:sp>
    <dsp:sp modelId="{F1FECBD3-CE7D-44D3-938D-857EAD8666EA}">
      <dsp:nvSpPr>
        <dsp:cNvPr id="0" name=""/>
        <dsp:cNvSpPr/>
      </dsp:nvSpPr>
      <dsp:spPr>
        <a:xfrm>
          <a:off x="3535424" y="983565"/>
          <a:ext cx="3924669" cy="1569867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64008" rIns="64008" bIns="64008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ArcGIS Pro 2.8</a:t>
          </a:r>
        </a:p>
      </dsp:txBody>
      <dsp:txXfrm>
        <a:off x="4320358" y="983565"/>
        <a:ext cx="2354802" cy="1569867"/>
      </dsp:txXfrm>
    </dsp:sp>
    <dsp:sp modelId="{F5C8EAE8-D637-40D1-B761-62E48C726039}">
      <dsp:nvSpPr>
        <dsp:cNvPr id="0" name=""/>
        <dsp:cNvSpPr/>
      </dsp:nvSpPr>
      <dsp:spPr>
        <a:xfrm>
          <a:off x="7067626" y="983565"/>
          <a:ext cx="3924669" cy="1569867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64008" rIns="64008" bIns="64008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Excel</a:t>
          </a:r>
        </a:p>
      </dsp:txBody>
      <dsp:txXfrm>
        <a:off x="7852560" y="983565"/>
        <a:ext cx="2354802" cy="15698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94E3D5-0891-4B75-8CD2-C8FAC03BCDF6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679916-4EA9-4EBE-8FC7-D2B35460DE48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A768F4-1EE4-4154-BF5E-34C2E012E509}">
      <dsp:nvSpPr>
        <dsp:cNvPr id="0" name=""/>
        <dsp:cNvSpPr/>
      </dsp:nvSpPr>
      <dsp:spPr>
        <a:xfrm>
          <a:off x="1435590" y="53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 survey of the reason of closure and the exact date of closure</a:t>
          </a:r>
        </a:p>
      </dsp:txBody>
      <dsp:txXfrm>
        <a:off x="1435590" y="531"/>
        <a:ext cx="9080009" cy="1242935"/>
      </dsp:txXfrm>
    </dsp:sp>
    <dsp:sp modelId="{C13EEF7C-D662-46BC-88AE-94E057D0B477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2B5380-FECD-4DE6-B405-C0407576B53A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BCC75E-4613-4BBF-AA64-5B8D9799D36C}">
      <dsp:nvSpPr>
        <dsp:cNvPr id="0" name=""/>
        <dsp:cNvSpPr/>
      </dsp:nvSpPr>
      <dsp:spPr>
        <a:xfrm>
          <a:off x="1435590" y="155420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Collection of how the restaurants is serving food such as dining-in, take home, or delivery via food applications (Uber Eat, Door dash, Grub Hub, in-house delivery) </a:t>
          </a:r>
        </a:p>
      </dsp:txBody>
      <dsp:txXfrm>
        <a:off x="1435590" y="1554201"/>
        <a:ext cx="9080009" cy="1242935"/>
      </dsp:txXfrm>
    </dsp:sp>
    <dsp:sp modelId="{DF651AEF-3510-413E-94A1-4D9FBB5AA2C9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741C82-9436-446D-9D7F-F161BC82520A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FA3157-59CC-40A1-81BE-0C1664440048}">
      <dsp:nvSpPr>
        <dsp:cNvPr id="0" name=""/>
        <dsp:cNvSpPr/>
      </dsp:nvSpPr>
      <dsp:spPr>
        <a:xfrm>
          <a:off x="1435590" y="3107870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Data from Google Map, TripAdvisor, Yelp, etc. can also filter out some places that may have other problems and not just COVID.</a:t>
          </a:r>
        </a:p>
      </dsp:txBody>
      <dsp:txXfrm>
        <a:off x="1435590" y="3107870"/>
        <a:ext cx="9080009" cy="1242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48C55-C755-4735-9F2F-20879A9603EE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DF0953-3586-499B-ADA5-6CBFA9E62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768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https://www.post-gazette.com/life/dining/2021/12/29/pamelas-diner-closing-squirrel-hill/stories/202112290134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DF0953-3586-499B-ADA5-6CBFA9E6241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88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https://www.facebook.com/refusa/photos/a.112837635530670/1963116227169459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DF0953-3586-499B-ADA5-6CBFA9E6241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188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40678-2496-44E3-B0D0-B2810F1CC6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CA6464-3777-4F81-873D-3CFED84411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53B90-755A-4D00-8B45-12F3473FA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E3F9E-8A8C-44A8-8914-4067651A7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D608E-2AD0-45E9-9259-3058769F5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18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D25F8-1E40-4F8E-8236-02E3C74D2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BF029-A85E-464F-9853-56014BF8B4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01B23-5B12-4568-8154-E8C33ACF0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9689C-7524-4315-BCA7-1669FDD94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F7483F-DB4C-449B-9BD7-2469C146D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323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678DE9-C8CC-4616-95D0-556B44797D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DCEC82-7F93-4E0C-81B2-C574F5C79E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AC99F8-0E77-42D5-86DB-C515B2C83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32710-66A5-461C-B2F9-5A2B06243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3F15D-4760-4DC1-A377-94116C64E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06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2685C-F50D-43B3-BA47-2A6809EC2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DFCF9-94FF-447E-AA1D-DF6321696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A8BAE-455E-4C59-82E9-AF6563BBB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0C56A-871E-48EA-9782-34DE10FC7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29F32-5876-4AAE-B182-F498DFA0B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009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66D79-60A6-42E3-AF00-61D7E62F8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406CFE-D795-4140-A2D2-3D479EBEE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797A7-0604-4864-879F-9B7AD4F35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B35C-603A-4685-82A9-4F045F9A6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FEEE0-E3A8-4D03-AD3F-F2507E74D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26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F053E-F28E-4423-AE04-0B20E532B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839C4-B099-4D94-84CB-99C2C7197C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92852E-7754-409F-A549-652A9E5537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2E645-992E-4DA1-8FE0-C82BA4FEE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DA02E3-D660-4FD3-AD76-E91FCE581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D104A-5EF7-4BCD-8622-E92E89C5A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63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F1D7B-61BE-41AF-98CF-7D06DCA0A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BF064-A06E-454C-9AC0-539803F87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351C0C-16CF-4E3C-981F-1D18A10E14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3D2DF3-F331-4C92-9C9E-8D17235599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8BCE6-2452-4BE1-A5AF-813BCD88E6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220477-9F3B-4842-818A-B7327E3C8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0FB88F-4D71-403D-9231-683BAAD2D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5DC6C0-6B95-4CCB-9F1B-A765E784F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214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00EB7-7ED1-4BC3-B756-4040C4B48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136E09-D156-4BCC-AAC5-1F082EC76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DB868F-4511-417D-AB46-2E26F74F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90999-EE7D-49FD-8B40-E3DD0C83E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459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D36117-79FE-400C-B55C-3BA266FE8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88FD24-3C8F-4186-909D-8F7954BE8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360D57-F36A-4F24-BFCF-3DA4C018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099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754AE-2FD9-432B-A5F5-5BEAF2235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1B6AE-28F3-479F-AAEA-2B1DB506E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31DF9-2777-4EC8-AD35-DCCD08C3F0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CC612F-5D4F-4161-A3C1-6530D0004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8E8D10-C849-40E1-AB0F-C29525B48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5C9E5-CDDD-4AD5-974C-B485717EB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78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34846-9A75-4854-9950-BD7207A37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874F2A-263E-4484-995D-337084265D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D4FFB-80F1-4466-A8A5-8F076D6AD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EF468F-0209-4D16-8D8C-B63872350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99DD25-9137-4265-A447-13FCC157C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9C4C9B-1FE6-4BF9-85FF-60BA9C62B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1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55BFE-FF5D-43C7-8DAD-2CF04428D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3BDB5-D59E-4B2C-9D1C-696B7D613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0A163-0D4E-4561-9309-8E9BD9A27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0E9DB-5179-43BD-97A6-272D588DE8DF}" type="datetimeFigureOut">
              <a:rPr lang="en-US" smtClean="0"/>
              <a:t>29-Apr-22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E6012-963D-4D2A-9D8B-2F87F7B99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413EB-46F7-4BFE-80AE-796412AD1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071071-66AF-4B11-8B00-2DFEBE115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334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kavee@andrew.cmu.edu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up, beverage, food, coffee&#10;&#10;Description automatically generated">
            <a:extLst>
              <a:ext uri="{FF2B5EF4-FFF2-40B4-BE49-F238E27FC236}">
                <a16:creationId xmlns:a16="http://schemas.microsoft.com/office/drawing/2014/main" id="{9D9E968A-02EC-4764-9686-D23B7B9B2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9" r="35176" b="579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D6F9C7-A1C9-4F02-BFA2-D69A20AA3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COVID19 and restaurant’s closure in Pittsburgh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6F50EC-E1FB-4E03-8473-C3A5A25BE8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1900" dirty="0"/>
              <a:t>A GIS analysis for restaurant’s owners</a:t>
            </a:r>
          </a:p>
          <a:p>
            <a:pPr algn="l"/>
            <a:r>
              <a:rPr lang="en-US" sz="1900" dirty="0"/>
              <a:t>Korawich Kavee</a:t>
            </a:r>
          </a:p>
          <a:p>
            <a:pPr algn="l"/>
            <a:r>
              <a:rPr lang="en-US" sz="1900" dirty="0">
                <a:hlinkClick r:id="rId3"/>
              </a:rPr>
              <a:t>kkavee@andrew.cmu.edu</a:t>
            </a:r>
            <a:r>
              <a:rPr lang="en-US" sz="1900" dirty="0"/>
              <a:t>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8048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28194-D238-4095-9555-30F610BE2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FF3F7-7330-4520-838A-7B9CD415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Most restaurants are in the CBD, Strip District, North &amp; Central Oakland, Shadyside </a:t>
            </a: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  <a:sym typeface="Wingdings" panose="05000000000000000000" pitchFamily="2" charset="2"/>
              </a:rPr>
              <a:t></a:t>
            </a: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 very few in other areas.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The overall number of restaurants in Pittsburgh is now decreased.  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By the number, CBD is the most affected area. 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By the percentage, Crawford-Roberts and South Oakland are the most affected area</a:t>
            </a:r>
          </a:p>
          <a:p>
            <a:pPr marL="342900" marR="0" lvl="0" indent="-342900"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In terms of sidewalk network near the closed business, any restaurants within these areas must find a way to compete with others, specifically about </a:t>
            </a:r>
            <a:r>
              <a:rPr lang="en-US" sz="26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10 other places/ sq. mile </a:t>
            </a:r>
            <a:r>
              <a:rPr lang="en-US" sz="2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of proximity. 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699165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53963-D7DE-47BF-BB2F-1020A8A7C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</a:t>
            </a:r>
            <a:endParaRPr lang="en-US" dirty="0"/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1F8C23F1-B1E0-E056-F874-86E4BEE37F2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6091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022DED-B9BD-4DBA-A30B-899CC2D41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Background</a:t>
            </a:r>
          </a:p>
        </p:txBody>
      </p:sp>
      <p:sp>
        <p:nvSpPr>
          <p:cNvPr id="7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33FD3-63FB-4A31-9384-10516D3E2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000" dirty="0"/>
              <a:t>Work-From-Home (WFH) policy, COVID-19 lockdowns</a:t>
            </a:r>
          </a:p>
          <a:p>
            <a:r>
              <a:rPr lang="en-US" sz="2000" dirty="0"/>
              <a:t>loss of revenue</a:t>
            </a:r>
          </a:p>
          <a:p>
            <a:r>
              <a:rPr lang="en-US" sz="2000" dirty="0"/>
              <a:t>Some examples</a:t>
            </a:r>
          </a:p>
          <a:p>
            <a:pPr lvl="1"/>
            <a:r>
              <a:rPr lang="en-US" sz="2000" dirty="0"/>
              <a:t>Pamela’s Diner in Squirrel Hill (Close)</a:t>
            </a:r>
          </a:p>
          <a:p>
            <a:pPr lvl="1"/>
            <a:r>
              <a:rPr lang="en-US" sz="2000" dirty="0" err="1"/>
              <a:t>Eat'n</a:t>
            </a:r>
            <a:r>
              <a:rPr lang="en-US" sz="2000" dirty="0"/>
              <a:t> Park in Squirrel Hill (Close)</a:t>
            </a:r>
          </a:p>
          <a:p>
            <a:pPr lvl="1"/>
            <a:r>
              <a:rPr lang="en-US" sz="2000" dirty="0"/>
              <a:t>Roundabout Brewery in Lawrenceville (To-go)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026" name="Picture 2" descr="The original Pamela's Diner (AKA P &amp; G's Pamela's Upstreet) in Squirrel Hill is slated to close at the end of 2021.">
            <a:extLst>
              <a:ext uri="{FF2B5EF4-FFF2-40B4-BE49-F238E27FC236}">
                <a16:creationId xmlns:a16="http://schemas.microsoft.com/office/drawing/2014/main" id="{5E9FE0AF-F46D-4383-A154-5C5ED40BB7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24" r="1764" b="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4901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6B3E3F8-B72D-4EE3-A629-0C57DC9EBB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92" name="Freeform: Shape 191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8E47A-66A9-4A86-B1ED-5C10721CD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en-US" sz="3600"/>
              <a:t>Data</a:t>
            </a:r>
          </a:p>
        </p:txBody>
      </p:sp>
      <p:sp>
        <p:nvSpPr>
          <p:cNvPr id="2058" name="Content Placeholder 2053">
            <a:extLst>
              <a:ext uri="{FF2B5EF4-FFF2-40B4-BE49-F238E27FC236}">
                <a16:creationId xmlns:a16="http://schemas.microsoft.com/office/drawing/2014/main" id="{AEFEDDC9-286C-DD15-BC4F-5D9FF363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en-US" sz="1800"/>
              <a:t>US Historical Business Data</a:t>
            </a:r>
          </a:p>
          <a:p>
            <a:r>
              <a:rPr lang="en-US" sz="1800"/>
              <a:t>2019, 2020, 2021</a:t>
            </a:r>
          </a:p>
          <a:p>
            <a:r>
              <a:rPr lang="en-US" sz="1800"/>
              <a:t>Pittsburgh</a:t>
            </a:r>
          </a:p>
        </p:txBody>
      </p:sp>
    </p:spTree>
    <p:extLst>
      <p:ext uri="{BB962C8B-B14F-4D97-AF65-F5344CB8AC3E}">
        <p14:creationId xmlns:p14="http://schemas.microsoft.com/office/powerpoint/2010/main" val="124255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1293F9B-599E-4871-A414-757225FA3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2175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E061D8-9915-4700-9DAF-D7BD16598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Cleaning &amp; Processing Steps</a:t>
            </a:r>
          </a:p>
        </p:txBody>
      </p:sp>
      <p:grpSp>
        <p:nvGrpSpPr>
          <p:cNvPr id="27" name="Graphic 190">
            <a:extLst>
              <a:ext uri="{FF2B5EF4-FFF2-40B4-BE49-F238E27FC236}">
                <a16:creationId xmlns:a16="http://schemas.microsoft.com/office/drawing/2014/main" id="{53883AA7-7F86-41F8-A1D8-06E9886E7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36528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C80ACB6-0FE0-4F10-998D-2E8D46375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C2903D5-FF18-4A00-8E9F-9335FCF1E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1A8B53C-ED2D-4081-AC0C-F87A9D4B3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10480" y="681042"/>
            <a:ext cx="1562428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2C7D52B-9C2A-4BDB-89DC-A89BDB9F8C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4B951A6-4FAF-4CBA-B55F-3AAD55758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C4DABFE-3395-46F4-95C0-CA58332AA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82225D9-CC2C-4D45-B90F-5EC7DD265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DC31B28-21ED-494B-BA30-31CD8F9CD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BD8A01F-C2B9-47B6-977F-15E31A8C1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D562CCF-082E-4E33-BC25-3C2F3CB26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91A36DF-6DC9-4C5F-A16E-BC6DC8429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DEF31D0-A584-489A-B972-966367742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706B7B1-0776-4349-9782-39E4AD4E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ECC02B0-321C-499C-AB67-2DE74D4DE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5B3F392-AC23-49B8-A36A-D93B0BD76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A72EA58-66EE-4BA2-923C-2B66CFC42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51136E-29CD-4129-9736-A42A7421D4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567012"/>
              </p:ext>
            </p:extLst>
          </p:nvPr>
        </p:nvGraphicFramePr>
        <p:xfrm>
          <a:off x="567950" y="2639965"/>
          <a:ext cx="10995518" cy="3536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8996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7E9EA-A594-40C2-9F1B-574B599E5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539" y="500062"/>
            <a:ext cx="2786742" cy="1325563"/>
          </a:xfrm>
        </p:spPr>
        <p:txBody>
          <a:bodyPr/>
          <a:lstStyle/>
          <a:p>
            <a:r>
              <a:rPr lang="en-US" dirty="0"/>
              <a:t>Remaining restaurants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4C9A5-52DA-42EC-817D-3F82F431B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539" y="1825625"/>
            <a:ext cx="2993571" cy="4351338"/>
          </a:xfrm>
        </p:spPr>
        <p:txBody>
          <a:bodyPr/>
          <a:lstStyle/>
          <a:p>
            <a:r>
              <a:rPr lang="en-US" dirty="0"/>
              <a:t>2019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DBF17593-F417-414B-88B3-86361135A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281" y="0"/>
            <a:ext cx="8874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967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7E9EA-A594-40C2-9F1B-574B599E5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539" y="500062"/>
            <a:ext cx="2786742" cy="1325563"/>
          </a:xfrm>
        </p:spPr>
        <p:txBody>
          <a:bodyPr/>
          <a:lstStyle/>
          <a:p>
            <a:r>
              <a:rPr lang="en-US" dirty="0"/>
              <a:t>Remaining restaurants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4C9A5-52DA-42EC-817D-3F82F431B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539" y="1825625"/>
            <a:ext cx="2993571" cy="4351338"/>
          </a:xfrm>
        </p:spPr>
        <p:txBody>
          <a:bodyPr/>
          <a:lstStyle/>
          <a:p>
            <a:r>
              <a:rPr lang="en-US" dirty="0"/>
              <a:t>2020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17593-F417-414B-88B3-86361135A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17281" y="131"/>
            <a:ext cx="8874719" cy="685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57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7E9EA-A594-40C2-9F1B-574B599E5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539" y="500062"/>
            <a:ext cx="2786742" cy="1325563"/>
          </a:xfrm>
        </p:spPr>
        <p:txBody>
          <a:bodyPr/>
          <a:lstStyle/>
          <a:p>
            <a:r>
              <a:rPr lang="en-US" dirty="0"/>
              <a:t>Remaining restaurants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4C9A5-52DA-42EC-817D-3F82F431B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539" y="1825625"/>
            <a:ext cx="2993571" cy="4351338"/>
          </a:xfrm>
        </p:spPr>
        <p:txBody>
          <a:bodyPr/>
          <a:lstStyle/>
          <a:p>
            <a:r>
              <a:rPr lang="en-US" dirty="0"/>
              <a:t>2021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17593-F417-414B-88B3-86361135A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17281" y="131"/>
            <a:ext cx="8874718" cy="685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98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8C20EB-10BE-446F-9223-1A262DED5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 changes</a:t>
            </a:r>
          </a:p>
        </p:txBody>
      </p:sp>
      <p:pic>
        <p:nvPicPr>
          <p:cNvPr id="7" name="Content Placeholder 6" descr="Chart, waterfall chart&#10;&#10;Description automatically generated">
            <a:extLst>
              <a:ext uri="{FF2B5EF4-FFF2-40B4-BE49-F238E27FC236}">
                <a16:creationId xmlns:a16="http://schemas.microsoft.com/office/drawing/2014/main" id="{D47A2461-2CF1-4180-8787-C725ADA71A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058" y="1675227"/>
            <a:ext cx="774588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20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5FEFAF-2F55-4EAF-A51E-796FE86E0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What can we learn from the closed restaurants?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E38A916C-8434-4A67-AC07-905B27B203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" r="1" b="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0" name="Content Placeholder 15">
            <a:extLst>
              <a:ext uri="{FF2B5EF4-FFF2-40B4-BE49-F238E27FC236}">
                <a16:creationId xmlns:a16="http://schemas.microsoft.com/office/drawing/2014/main" id="{9EF9D829-F283-1CE5-BE96-917D55521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418408"/>
            <a:ext cx="2942813" cy="3540265"/>
          </a:xfrm>
        </p:spPr>
        <p:txBody>
          <a:bodyPr>
            <a:normAutofit/>
          </a:bodyPr>
          <a:lstStyle/>
          <a:p>
            <a:r>
              <a:rPr lang="en-US" sz="2000" dirty="0"/>
              <a:t>Balance between high demands VS Competitors nearby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70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311</Words>
  <Application>Microsoft Office PowerPoint</Application>
  <PresentationFormat>Widescreen</PresentationFormat>
  <Paragraphs>42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COVID19 and restaurant’s closure in Pittsburgh</vt:lpstr>
      <vt:lpstr>Background</vt:lpstr>
      <vt:lpstr>Data</vt:lpstr>
      <vt:lpstr>Cleaning &amp; Processing Steps</vt:lpstr>
      <vt:lpstr>Remaining restaurants</vt:lpstr>
      <vt:lpstr>Remaining restaurants</vt:lpstr>
      <vt:lpstr>Remaining restaurants</vt:lpstr>
      <vt:lpstr>The changes</vt:lpstr>
      <vt:lpstr>What can we learn from the closed restaurants?</vt:lpstr>
      <vt:lpstr>Conclusion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COVID19 and restaurant’s closure in Pittsburgh</dc:title>
  <dc:creator>Korawich Kavee</dc:creator>
  <cp:lastModifiedBy>Korawich Kavee</cp:lastModifiedBy>
  <cp:revision>12</cp:revision>
  <dcterms:created xsi:type="dcterms:W3CDTF">2022-04-28T19:25:26Z</dcterms:created>
  <dcterms:modified xsi:type="dcterms:W3CDTF">2022-04-29T17:14:43Z</dcterms:modified>
</cp:coreProperties>
</file>

<file path=docProps/thumbnail.jpeg>
</file>